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7" r:id="rId3"/>
    <p:sldId id="259" r:id="rId4"/>
    <p:sldId id="268" r:id="rId5"/>
    <p:sldId id="262" r:id="rId6"/>
    <p:sldId id="272" r:id="rId7"/>
    <p:sldId id="265" r:id="rId8"/>
    <p:sldId id="276" r:id="rId9"/>
    <p:sldId id="279" r:id="rId10"/>
    <p:sldId id="280" r:id="rId11"/>
    <p:sldId id="282" r:id="rId12"/>
    <p:sldId id="28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4A884E-7670-4026-878B-2C8580F6C3E6}" type="datetimeFigureOut">
              <a:rPr lang="ru-RU" smtClean="0"/>
              <a:pPr/>
              <a:t>03.03.2014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7AFEF8-9C00-41B0-8D67-71FAA88B5EB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A884E-7670-4026-878B-2C8580F6C3E6}" type="datetimeFigureOut">
              <a:rPr lang="ru-RU" smtClean="0"/>
              <a:pPr/>
              <a:t>03.03.2014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AFEF8-9C00-41B0-8D67-71FAA88B5E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Yaroslavl State Pedagogical University</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named after  K.D.Ushinsky</a:t>
            </a:r>
            <a:endParaRPr lang="ru-RU" sz="2800" dirty="0"/>
          </a:p>
        </p:txBody>
      </p:sp>
      <p:pic>
        <p:nvPicPr>
          <p:cNvPr id="5" name="Picture 2" descr="C:\Documents and Settings\3\Рабочий стол\тюменю\тюмень\Новое изображение.TIF"/>
          <p:cNvPicPr>
            <a:picLocks noGrp="1" noChangeAspect="1" noChangeArrowheads="1"/>
          </p:cNvPicPr>
          <p:nvPr>
            <p:ph sz="half" idx="1"/>
          </p:nvPr>
        </p:nvPicPr>
        <p:blipFill>
          <a:blip r:embed="rId2"/>
          <a:srcRect/>
          <a:stretch>
            <a:fillRect/>
          </a:stretch>
        </p:blipFill>
        <p:spPr bwMode="auto">
          <a:xfrm>
            <a:off x="285720" y="2500306"/>
            <a:ext cx="3929090" cy="2786082"/>
          </a:xfrm>
          <a:prstGeom prst="rect">
            <a:avLst/>
          </a:prstGeom>
          <a:noFill/>
        </p:spPr>
      </p:pic>
      <p:pic>
        <p:nvPicPr>
          <p:cNvPr id="6" name="Picture 2" descr="C:\Documents and Settings\3\Рабочий стол\тюменю\тюмень\1.JPG"/>
          <p:cNvPicPr>
            <a:picLocks noGrp="1" noChangeAspect="1" noChangeArrowheads="1"/>
          </p:cNvPicPr>
          <p:nvPr>
            <p:ph sz="half" idx="2"/>
          </p:nvPr>
        </p:nvPicPr>
        <p:blipFill>
          <a:blip r:embed="rId3" cstate="print"/>
          <a:srcRect/>
          <a:stretch>
            <a:fillRect/>
          </a:stretch>
        </p:blipFill>
        <p:spPr bwMode="auto">
          <a:xfrm>
            <a:off x="4648200" y="2520680"/>
            <a:ext cx="4038600" cy="268500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Advantages of Master’s Programs</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000660"/>
          </a:xfrm>
        </p:spPr>
        <p:txBody>
          <a:bodyPr>
            <a:normAutofit/>
          </a:bodyPr>
          <a:lstStyle/>
          <a:p>
            <a:r>
              <a:rPr lang="en-US" sz="2400" dirty="0" smtClean="0">
                <a:latin typeface="Times New Roman" pitchFamily="18" charset="0"/>
                <a:cs typeface="Times New Roman" pitchFamily="18" charset="0"/>
              </a:rPr>
              <a:t>A two-level system of education which corresponds to international standards;</a:t>
            </a:r>
          </a:p>
          <a:p>
            <a:r>
              <a:rPr lang="en-US" sz="2400" dirty="0" smtClean="0">
                <a:latin typeface="Times New Roman" pitchFamily="18" charset="0"/>
                <a:cs typeface="Times New Roman" pitchFamily="18" charset="0"/>
              </a:rPr>
              <a:t>Profound professional training based on new educational programs;</a:t>
            </a:r>
          </a:p>
          <a:p>
            <a:r>
              <a:rPr lang="en-US" sz="2400" dirty="0" smtClean="0">
                <a:latin typeface="Times New Roman" pitchFamily="18" charset="0"/>
                <a:cs typeface="Times New Roman" pitchFamily="18" charset="0"/>
              </a:rPr>
              <a:t>Collaboration with partners all over the world in the field of the implementation of educational programs;</a:t>
            </a:r>
          </a:p>
          <a:p>
            <a:r>
              <a:rPr lang="en-US" sz="2400" dirty="0" smtClean="0">
                <a:latin typeface="Times New Roman" pitchFamily="18" charset="0"/>
                <a:cs typeface="Times New Roman" pitchFamily="18" charset="0"/>
              </a:rPr>
              <a:t>Research work in special laboratories;</a:t>
            </a:r>
          </a:p>
          <a:p>
            <a:r>
              <a:rPr lang="en-US" sz="2400" dirty="0" smtClean="0">
                <a:latin typeface="Times New Roman" pitchFamily="18" charset="0"/>
                <a:cs typeface="Times New Roman" pitchFamily="18" charset="0"/>
              </a:rPr>
              <a:t>Individual path of learning under the supervision of a research manager;</a:t>
            </a:r>
          </a:p>
          <a:p>
            <a:r>
              <a:rPr lang="en-US" sz="2400" dirty="0" smtClean="0">
                <a:latin typeface="Times New Roman" pitchFamily="18" charset="0"/>
                <a:cs typeface="Times New Roman" pitchFamily="18" charset="0"/>
              </a:rPr>
              <a:t>Possibility to change the direction of training  and have a Bachelor's Degree in one major and a Master’s Degree  in a different one.</a:t>
            </a:r>
            <a:endParaRPr lang="ru-RU"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Association of teachers of foreign languages</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400" dirty="0" smtClean="0">
                <a:latin typeface="Times New Roman" pitchFamily="18" charset="0"/>
                <a:cs typeface="Times New Roman" pitchFamily="18" charset="0"/>
              </a:rPr>
              <a:t>Teachers of foreign languages in the region have their own Association under the guidance of the Faculty of Foreign languages.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They discuss new standards, programs, curricula, methods of teaching languages.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They can get in-service training there.</a:t>
            </a:r>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Areas of work at the Faculty of Foreign Languages</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071678"/>
            <a:ext cx="8229600" cy="4054485"/>
          </a:xfrm>
        </p:spPr>
        <p:txBody>
          <a:bodyPr>
            <a:normAutofit/>
          </a:bodyPr>
          <a:lstStyle/>
          <a:p>
            <a:r>
              <a:rPr lang="en-US" sz="2400" dirty="0" smtClean="0">
                <a:latin typeface="Times New Roman" pitchFamily="18" charset="0"/>
                <a:cs typeface="Times New Roman" pitchFamily="18" charset="0"/>
              </a:rPr>
              <a:t>Training intending teachers;</a:t>
            </a:r>
          </a:p>
          <a:p>
            <a:r>
              <a:rPr lang="en-US" sz="2400" dirty="0" smtClean="0">
                <a:latin typeface="Times New Roman" pitchFamily="18" charset="0"/>
                <a:cs typeface="Times New Roman" pitchFamily="18" charset="0"/>
              </a:rPr>
              <a:t>Working out new programs, plans and methods of teaching;</a:t>
            </a:r>
          </a:p>
          <a:p>
            <a:r>
              <a:rPr lang="en-US" sz="2400" dirty="0" smtClean="0">
                <a:latin typeface="Times New Roman" pitchFamily="18" charset="0"/>
                <a:cs typeface="Times New Roman" pitchFamily="18" charset="0"/>
              </a:rPr>
              <a:t>Support of “Teachers’ Association;</a:t>
            </a:r>
          </a:p>
          <a:p>
            <a:r>
              <a:rPr lang="en-US" sz="2400" dirty="0" smtClean="0">
                <a:latin typeface="Times New Roman" pitchFamily="18" charset="0"/>
                <a:cs typeface="Times New Roman" pitchFamily="18" charset="0"/>
              </a:rPr>
              <a:t>Collaboration with schools, colleges in the Association of the Continuous Pedagogical Education;</a:t>
            </a:r>
          </a:p>
          <a:p>
            <a:r>
              <a:rPr lang="en-US" sz="2400" dirty="0" smtClean="0">
                <a:latin typeface="Times New Roman" pitchFamily="18" charset="0"/>
                <a:cs typeface="Times New Roman" pitchFamily="18" charset="0"/>
              </a:rPr>
              <a:t>Research work in in the field of foreign languages and methods of teaching them;</a:t>
            </a:r>
          </a:p>
          <a:p>
            <a:r>
              <a:rPr lang="en-US" sz="2400" dirty="0" smtClean="0">
                <a:latin typeface="Times New Roman" pitchFamily="18" charset="0"/>
                <a:cs typeface="Times New Roman" pitchFamily="18" charset="0"/>
              </a:rPr>
              <a:t>Collaboration with partners in Russia and abroad;</a:t>
            </a:r>
          </a:p>
          <a:p>
            <a:endParaRPr lang="en-US"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fontScale="90000"/>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Yaroslavl State Pedagogical University named after K.D. Ushinsky (YSPU) is one of the oldest Russian  Universities. Its history dates back to 1908.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Today the University is a leading higher educational institution of the Upper-Volga region with 10000 students. It is a  multi-discipline educational institution training students in 80 majors (bachelor’s and master’s programs).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It occupies the fifth place among the best Pedagogical Universities in Russia. </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en-US" sz="2700" b="1" dirty="0" smtClean="0"/>
              <a:t> </a:t>
            </a:r>
            <a:r>
              <a:rPr lang="en-US" sz="2700" b="1" dirty="0" smtClean="0">
                <a:latin typeface="Times New Roman" pitchFamily="18" charset="0"/>
                <a:cs typeface="Times New Roman" pitchFamily="18" charset="0"/>
              </a:rPr>
              <a:t>There are 3 Institutes, 10 faculties and 56 departments in the University. The University has 7 Dissertation Councils.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ru-RU" sz="2000" dirty="0"/>
          </a:p>
        </p:txBody>
      </p:sp>
      <p:sp>
        <p:nvSpPr>
          <p:cNvPr id="3" name="Прямоугольник 2"/>
          <p:cNvSpPr/>
          <p:nvPr/>
        </p:nvSpPr>
        <p:spPr>
          <a:xfrm>
            <a:off x="10320338" y="5125576"/>
            <a:ext cx="2286000" cy="1277273"/>
          </a:xfrm>
          <a:prstGeom prst="rect">
            <a:avLst/>
          </a:prstGeom>
        </p:spPr>
        <p:txBody>
          <a:bodyPr>
            <a:spAutoFit/>
          </a:bodyPr>
          <a:lstStyle/>
          <a:p>
            <a:r>
              <a:rPr lang="en-US" sz="1100" dirty="0" smtClean="0">
                <a:ea typeface="Calibri"/>
                <a:cs typeface="Times New Roman"/>
              </a:rPr>
              <a:t>In its structure the university has ten faculties: the Law Faculty, the Mathematics Faculty, the Physics Faculty, the Economics Faculty, the History Faculty, the Faculty of Information and Computer Science, the Faculty of Social and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54494"/>
          </a:xfrm>
        </p:spPr>
        <p:txBody>
          <a:bodyPr>
            <a:normAutofit/>
          </a:bodyPr>
          <a:lstStyle/>
          <a:p>
            <a:r>
              <a:rPr lang="en-US" sz="2400" b="1" dirty="0" smtClean="0">
                <a:latin typeface="Times New Roman" pitchFamily="18" charset="0"/>
                <a:cs typeface="Times New Roman" pitchFamily="18" charset="0"/>
              </a:rPr>
              <a:t>The YSPU collaborates with the universities, scientific and cultural centres and organizations of 35 countries of the world. The University participates in international projects financed by such organizations as The Council of Europe, The EU, The British Council, The Foundation of Robert Bosh, DAAD and others. The University maintains contacts and has joint projects with different organizations, colleges and universities of the U.S.A. </a:t>
            </a:r>
            <a:endParaRPr lang="ru-RU" sz="2400" b="1" dirty="0">
              <a:latin typeface="Times New Roman" pitchFamily="18" charset="0"/>
              <a:cs typeface="Times New Roman" pitchFamily="18" charset="0"/>
            </a:endParaRPr>
          </a:p>
        </p:txBody>
      </p:sp>
      <p:pic>
        <p:nvPicPr>
          <p:cNvPr id="1026" name="Picture 2" descr="C:\Documents and Settings\3\Рабочий стол\тюменю\логотип\200px-Logo_yspu.jpg"/>
          <p:cNvPicPr>
            <a:picLocks noGrp="1" noChangeAspect="1" noChangeArrowheads="1"/>
          </p:cNvPicPr>
          <p:nvPr>
            <p:ph idx="1"/>
          </p:nvPr>
        </p:nvPicPr>
        <p:blipFill>
          <a:blip r:embed="rId2"/>
          <a:srcRect/>
          <a:stretch>
            <a:fillRect/>
          </a:stretch>
        </p:blipFill>
        <p:spPr bwMode="auto">
          <a:xfrm>
            <a:off x="3000364" y="3786190"/>
            <a:ext cx="3214710" cy="2857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928958"/>
          </a:xfrm>
        </p:spPr>
        <p:txBody>
          <a:bodyPr>
            <a:normAutofit/>
          </a:bodyPr>
          <a:lstStyle/>
          <a:p>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The university has been successfully pursuing strategic goals of internationalization. International collaboration comprises student and faculty exchange, internships, joint research work and publications, tailored programs.</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9218" name="Picture 2" descr="C:\Documents and Settings\3\Рабочий стол\тюменю\тюмень\Новое изображение.TIF"/>
          <p:cNvPicPr>
            <a:picLocks noGrp="1" noChangeAspect="1" noChangeArrowheads="1"/>
          </p:cNvPicPr>
          <p:nvPr>
            <p:ph idx="1"/>
          </p:nvPr>
        </p:nvPicPr>
        <p:blipFill>
          <a:blip r:embed="rId2"/>
          <a:srcRect/>
          <a:stretch>
            <a:fillRect/>
          </a:stretch>
        </p:blipFill>
        <p:spPr bwMode="auto">
          <a:xfrm>
            <a:off x="2214546" y="3214686"/>
            <a:ext cx="4714908" cy="34290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latin typeface="Times New Roman" pitchFamily="18" charset="0"/>
                <a:cs typeface="Times New Roman" pitchFamily="18" charset="0"/>
              </a:rPr>
              <a:t>The Institute of Philology consists of two faculties: the Faculty of Foreign Languages and the Faculty of Russian Philology and Culture where more than 1600 students study.</a:t>
            </a:r>
            <a:endParaRPr lang="ru-RU" sz="2400" b="1" dirty="0">
              <a:latin typeface="Times New Roman" pitchFamily="18" charset="0"/>
              <a:cs typeface="Times New Roman" pitchFamily="18" charset="0"/>
            </a:endParaRPr>
          </a:p>
        </p:txBody>
      </p:sp>
      <p:pic>
        <p:nvPicPr>
          <p:cNvPr id="2050" name="Picture 2" descr="C:\Documents and Settings\3\Рабочий стол\тюменю\тюмень\19.JPG"/>
          <p:cNvPicPr>
            <a:picLocks noGrp="1" noChangeAspect="1" noChangeArrowheads="1"/>
          </p:cNvPicPr>
          <p:nvPr>
            <p:ph idx="1"/>
          </p:nvPr>
        </p:nvPicPr>
        <p:blipFill>
          <a:blip r:embed="rId2" cstate="print"/>
          <a:srcRect/>
          <a:stretch>
            <a:fillRect/>
          </a:stretch>
        </p:blipFill>
        <p:spPr bwMode="auto">
          <a:xfrm>
            <a:off x="1177528" y="1600200"/>
            <a:ext cx="6788944" cy="4525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1486"/>
          </a:xfrm>
        </p:spPr>
        <p:txBody>
          <a:bodyPr>
            <a:normAutofit/>
          </a:bodyPr>
          <a:lstStyle/>
          <a:p>
            <a:r>
              <a:rPr lang="en-US" sz="2400" b="1" dirty="0" smtClean="0">
                <a:latin typeface="Times New Roman" pitchFamily="18" charset="0"/>
                <a:cs typeface="Times New Roman" pitchFamily="18" charset="0"/>
              </a:rPr>
              <a:t>At the Faculty of Foreign Languages students are trained in Modern European Languages (English, German, French, Spanish, Italian) as well as  Linguistics and Intercultural Communication, Translation and Theory of Translation, Theory and Methods of Intercultural Communication, Theory and Methods of Teaching  Foreign Languages and Cultures.</a:t>
            </a:r>
            <a:endParaRPr lang="ru-RU" sz="2400" b="1" dirty="0">
              <a:latin typeface="Times New Roman" pitchFamily="18" charset="0"/>
              <a:cs typeface="Times New Roman" pitchFamily="18" charset="0"/>
            </a:endParaRPr>
          </a:p>
        </p:txBody>
      </p:sp>
      <p:pic>
        <p:nvPicPr>
          <p:cNvPr id="2050" name="Picture 2" descr="C:\Documents and Settings\3\Рабочий стол\тюменю\тюмень\25.JPG"/>
          <p:cNvPicPr>
            <a:picLocks noGrp="1" noChangeAspect="1" noChangeArrowheads="1"/>
          </p:cNvPicPr>
          <p:nvPr>
            <p:ph idx="1"/>
          </p:nvPr>
        </p:nvPicPr>
        <p:blipFill>
          <a:blip r:embed="rId2" cstate="print"/>
          <a:srcRect/>
          <a:stretch>
            <a:fillRect/>
          </a:stretch>
        </p:blipFill>
        <p:spPr bwMode="auto">
          <a:xfrm>
            <a:off x="2071670" y="3429000"/>
            <a:ext cx="4429156" cy="32147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57364"/>
          </a:xfrm>
        </p:spPr>
        <p:txBody>
          <a:bodyPr>
            <a:normAutofit fontScale="90000"/>
          </a:bodyPr>
          <a:lstStyle/>
          <a:p>
            <a:r>
              <a:rPr lang="en-US" sz="2000" dirty="0" smtClean="0"/>
              <a:t/>
            </a:r>
            <a:br>
              <a:rPr lang="en-US" sz="2000" dirty="0" smtClean="0"/>
            </a:br>
            <a:r>
              <a:rPr lang="en-US" sz="2700" b="1" dirty="0" smtClean="0">
                <a:latin typeface="Times New Roman" pitchFamily="18" charset="0"/>
                <a:cs typeface="Times New Roman" pitchFamily="18" charset="0"/>
              </a:rPr>
              <a:t>The University heads the Association of the Continuous Pedagogical Education. Colleges that are situated in the  Yaroslavl, Vologda, Tver, Arkhangelsk regions and those of the  Republic of Komi, branches of the YSPU in Uglich, Rybinsk and Rostov  are  members of this organization.</a:t>
            </a:r>
            <a:r>
              <a:rPr lang="ru-RU" sz="2000" dirty="0" smtClean="0"/>
              <a:t/>
            </a:r>
            <a:br>
              <a:rPr lang="ru-RU" sz="2000" dirty="0" smtClean="0"/>
            </a:br>
            <a:endParaRPr lang="ru-RU" sz="2000" dirty="0"/>
          </a:p>
        </p:txBody>
      </p:sp>
      <p:pic>
        <p:nvPicPr>
          <p:cNvPr id="5122" name="Picture 2" descr="C:\Documents and Settings\3\Рабочий стол\тюменю\тюмень\26.JPG"/>
          <p:cNvPicPr>
            <a:picLocks noGrp="1" noChangeAspect="1" noChangeArrowheads="1"/>
          </p:cNvPicPr>
          <p:nvPr>
            <p:ph idx="1"/>
          </p:nvPr>
        </p:nvPicPr>
        <p:blipFill>
          <a:blip r:embed="rId2" cstate="print"/>
          <a:srcRect/>
          <a:stretch>
            <a:fillRect/>
          </a:stretch>
        </p:blipFill>
        <p:spPr bwMode="auto">
          <a:xfrm>
            <a:off x="1214414" y="2143116"/>
            <a:ext cx="6788945"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Teachers of foreign languages are  also trained at the Faculties  of History, Mathematics and Pedagogical Faculty</a:t>
            </a:r>
            <a:endParaRPr lang="ru-RU" sz="2400" b="1" dirty="0">
              <a:latin typeface="Times New Roman" pitchFamily="18" charset="0"/>
              <a:cs typeface="Times New Roman" pitchFamily="18" charset="0"/>
            </a:endParaRPr>
          </a:p>
        </p:txBody>
      </p:sp>
      <p:pic>
        <p:nvPicPr>
          <p:cNvPr id="8194" name="Picture 2" descr="C:\Documents and Settings\3\Рабочий стол\тюменю\тюмень\27.JPG"/>
          <p:cNvPicPr>
            <a:picLocks noGrp="1" noChangeAspect="1" noChangeArrowheads="1"/>
          </p:cNvPicPr>
          <p:nvPr>
            <p:ph sz="half" idx="1"/>
          </p:nvPr>
        </p:nvPicPr>
        <p:blipFill>
          <a:blip r:embed="rId2" cstate="print"/>
          <a:srcRect/>
          <a:stretch>
            <a:fillRect/>
          </a:stretch>
        </p:blipFill>
        <p:spPr bwMode="auto">
          <a:xfrm>
            <a:off x="214282" y="2214554"/>
            <a:ext cx="4252914" cy="3500462"/>
          </a:xfrm>
          <a:prstGeom prst="rect">
            <a:avLst/>
          </a:prstGeom>
          <a:noFill/>
        </p:spPr>
      </p:pic>
      <p:pic>
        <p:nvPicPr>
          <p:cNvPr id="8195" name="Picture 3" descr="C:\Documents and Settings\3\Рабочий стол\тюменю\тюмень\k4.JPG"/>
          <p:cNvPicPr>
            <a:picLocks noGrp="1" noChangeAspect="1" noChangeArrowheads="1"/>
          </p:cNvPicPr>
          <p:nvPr>
            <p:ph sz="half" idx="2"/>
          </p:nvPr>
        </p:nvPicPr>
        <p:blipFill>
          <a:blip r:embed="rId3" cstate="print"/>
          <a:srcRect/>
          <a:stretch>
            <a:fillRect/>
          </a:stretch>
        </p:blipFill>
        <p:spPr bwMode="auto">
          <a:xfrm>
            <a:off x="4643438" y="2214554"/>
            <a:ext cx="4286280" cy="35004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Master’s Programs</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2800" dirty="0" smtClean="0">
                <a:latin typeface="Times New Roman" pitchFamily="18" charset="0"/>
                <a:cs typeface="Times New Roman" pitchFamily="18" charset="0"/>
              </a:rPr>
              <a:t>The first Master’s programs were introduced in the YSPU in 1996;</a:t>
            </a:r>
          </a:p>
          <a:p>
            <a:r>
              <a:rPr lang="en-US" sz="2800" dirty="0" smtClean="0">
                <a:latin typeface="Times New Roman" pitchFamily="18" charset="0"/>
                <a:cs typeface="Times New Roman" pitchFamily="18" charset="0"/>
              </a:rPr>
              <a:t>7 Faculties have 27 Master’s programs in several majors now;</a:t>
            </a:r>
          </a:p>
          <a:p>
            <a:r>
              <a:rPr lang="en-US" sz="2800" dirty="0" smtClean="0">
                <a:latin typeface="Times New Roman" pitchFamily="18" charset="0"/>
                <a:cs typeface="Times New Roman" pitchFamily="18" charset="0"/>
              </a:rPr>
              <a:t>The Faculty of Foreign Languages trains students in the fields of “Foreign Languages”, “Education in the field of Foreign Languages”, “Management in Education”, “Tutoring in General and Professional Education”.</a:t>
            </a:r>
            <a:endParaRPr lang="ru-RU"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480</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Yaroslavl State Pedagogical University named after  K.D.Ushinsky</vt:lpstr>
      <vt:lpstr>        Yaroslavl State Pedagogical University named after K.D. Ushinsky (YSPU) is one of the oldest Russian  Universities. Its history dates back to 1908.  Today the University is a leading higher educational institution of the Upper-Volga region with 10000 students. It is a  multi-discipline educational institution training students in 80 majors (bachelor’s and master’s programs).   It occupies the fifth place among the best Pedagogical Universities in Russia.   There are 3 Institutes, 10 faculties and 56 departments in the University. The University has 7 Dissertation Councils.         </vt:lpstr>
      <vt:lpstr>The YSPU collaborates with the universities, scientific and cultural centres and organizations of 35 countries of the world. The University participates in international projects financed by such organizations as The Council of Europe, The EU, The British Council, The Foundation of Robert Bosh, DAAD and others. The University maintains contacts and has joint projects with different organizations, colleges and universities of the U.S.A. </vt:lpstr>
      <vt:lpstr> The university has been successfully pursuing strategic goals of internationalization. International collaboration comprises student and faculty exchange, internships, joint research work and publications, tailored programs. </vt:lpstr>
      <vt:lpstr>The Institute of Philology consists of two faculties: the Faculty of Foreign Languages and the Faculty of Russian Philology and Culture where more than 1600 students study.</vt:lpstr>
      <vt:lpstr>At the Faculty of Foreign Languages students are trained in Modern European Languages (English, German, French, Spanish, Italian) as well as  Linguistics and Intercultural Communication, Translation and Theory of Translation, Theory and Methods of Intercultural Communication, Theory and Methods of Teaching  Foreign Languages and Cultures.</vt:lpstr>
      <vt:lpstr> The University heads the Association of the Continuous Pedagogical Education. Colleges that are situated in the  Yaroslavl, Vologda, Tver, Arkhangelsk regions and those of the  Republic of Komi, branches of the YSPU in Uglich, Rybinsk and Rostov  are  members of this organization. </vt:lpstr>
      <vt:lpstr>Teachers of foreign languages are  also trained at the Faculties  of History, Mathematics and Pedagogical Faculty</vt:lpstr>
      <vt:lpstr>Master’s Programs</vt:lpstr>
      <vt:lpstr>Advantages of Master’s Programs</vt:lpstr>
      <vt:lpstr>Association of teachers of foreign languages</vt:lpstr>
      <vt:lpstr>Areas of work at the Faculty of Foreign Languages</vt:lpstr>
    </vt:vector>
  </TitlesOfParts>
  <Company>SamForum.ws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Yaroslavl State Pedagogical University named after  K.D.Ushinsky</dc:title>
  <dc:creator>SamLab.ws</dc:creator>
  <cp:lastModifiedBy>TGU</cp:lastModifiedBy>
  <cp:revision>44</cp:revision>
  <dcterms:created xsi:type="dcterms:W3CDTF">2014-02-25T10:50:46Z</dcterms:created>
  <dcterms:modified xsi:type="dcterms:W3CDTF">2014-03-03T08:53:23Z</dcterms:modified>
</cp:coreProperties>
</file>